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9" r:id="rId5"/>
    <p:sldId id="270" r:id="rId6"/>
    <p:sldId id="277" r:id="rId7"/>
    <p:sldId id="283" r:id="rId8"/>
    <p:sldId id="276" r:id="rId9"/>
    <p:sldId id="278" r:id="rId10"/>
    <p:sldId id="280" r:id="rId11"/>
    <p:sldId id="259" r:id="rId12"/>
    <p:sldId id="262" r:id="rId13"/>
    <p:sldId id="264" r:id="rId14"/>
    <p:sldId id="265" r:id="rId15"/>
    <p:sldId id="266" r:id="rId16"/>
    <p:sldId id="272" r:id="rId17"/>
    <p:sldId id="274" r:id="rId18"/>
    <p:sldId id="273" r:id="rId19"/>
    <p:sldId id="267" r:id="rId20"/>
    <p:sldId id="268" r:id="rId21"/>
    <p:sldId id="260" r:id="rId22"/>
    <p:sldId id="263" r:id="rId23"/>
    <p:sldId id="261" r:id="rId24"/>
    <p:sldId id="275" r:id="rId25"/>
    <p:sldId id="285" r:id="rId26"/>
    <p:sldId id="281" r:id="rId27"/>
    <p:sldId id="282" r:id="rId28"/>
    <p:sldId id="286" r:id="rId29"/>
    <p:sldId id="284" r:id="rId3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F2656-5901-4CC9-BC3B-980F43DE6B7E}" type="datetimeFigureOut">
              <a:rPr lang="zh-TW" altLang="en-US" smtClean="0"/>
              <a:t>2019/1/10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FF248E3-EE76-4D45-B64E-A3E55E14011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F2656-5901-4CC9-BC3B-980F43DE6B7E}" type="datetimeFigureOut">
              <a:rPr lang="zh-TW" altLang="en-US" smtClean="0"/>
              <a:t>2019/1/10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248E3-EE76-4D45-B64E-A3E55E14011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F2656-5901-4CC9-BC3B-980F43DE6B7E}" type="datetimeFigureOut">
              <a:rPr lang="zh-TW" altLang="en-US" smtClean="0"/>
              <a:t>2019/1/10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248E3-EE76-4D45-B64E-A3E55E14011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F2656-5901-4CC9-BC3B-980F43DE6B7E}" type="datetimeFigureOut">
              <a:rPr lang="zh-TW" altLang="en-US" smtClean="0"/>
              <a:t>2019/1/10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248E3-EE76-4D45-B64E-A3E55E14011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F2656-5901-4CC9-BC3B-980F43DE6B7E}" type="datetimeFigureOut">
              <a:rPr lang="zh-TW" altLang="en-US" smtClean="0"/>
              <a:t>2019/1/10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FF248E3-EE76-4D45-B64E-A3E55E14011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F2656-5901-4CC9-BC3B-980F43DE6B7E}" type="datetimeFigureOut">
              <a:rPr lang="zh-TW" altLang="en-US" smtClean="0"/>
              <a:t>2019/1/10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248E3-EE76-4D45-B64E-A3E55E14011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F2656-5901-4CC9-BC3B-980F43DE6B7E}" type="datetimeFigureOut">
              <a:rPr lang="zh-TW" altLang="en-US" smtClean="0"/>
              <a:t>2019/1/10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248E3-EE76-4D45-B64E-A3E55E14011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F2656-5901-4CC9-BC3B-980F43DE6B7E}" type="datetimeFigureOut">
              <a:rPr lang="zh-TW" altLang="en-US" smtClean="0"/>
              <a:t>2019/1/10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248E3-EE76-4D45-B64E-A3E55E14011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F2656-5901-4CC9-BC3B-980F43DE6B7E}" type="datetimeFigureOut">
              <a:rPr lang="zh-TW" altLang="en-US" smtClean="0"/>
              <a:t>2019/1/10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248E3-EE76-4D45-B64E-A3E55E14011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F2656-5901-4CC9-BC3B-980F43DE6B7E}" type="datetimeFigureOut">
              <a:rPr lang="zh-TW" altLang="en-US" smtClean="0"/>
              <a:t>2019/1/10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248E3-EE76-4D45-B64E-A3E55E14011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F2656-5901-4CC9-BC3B-980F43DE6B7E}" type="datetimeFigureOut">
              <a:rPr lang="zh-TW" altLang="en-US" smtClean="0"/>
              <a:t>2019/1/10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FF248E3-EE76-4D45-B64E-A3E55E14011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00F2656-5901-4CC9-BC3B-980F43DE6B7E}" type="datetimeFigureOut">
              <a:rPr lang="zh-TW" altLang="en-US" smtClean="0"/>
              <a:t>2019/1/10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FF248E3-EE76-4D45-B64E-A3E55E14011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以八德區為主</a:t>
            </a:r>
            <a:endParaRPr lang="en-US" altLang="zh-TW" dirty="0" smtClean="0"/>
          </a:p>
          <a:p>
            <a:endParaRPr lang="en-US" altLang="zh-TW" sz="1200" dirty="0" smtClean="0"/>
          </a:p>
          <a:p>
            <a:endParaRPr lang="en-US" altLang="zh-TW" sz="1200" dirty="0"/>
          </a:p>
          <a:p>
            <a:r>
              <a:rPr lang="zh-TW" altLang="en-US" sz="1200" dirty="0" smtClean="0"/>
              <a:t>製</a:t>
            </a:r>
            <a:r>
              <a:rPr lang="zh-TW" altLang="en-US" sz="1200" dirty="0"/>
              <a:t>表：</a:t>
            </a:r>
            <a:r>
              <a:rPr lang="en-US" altLang="zh-TW" sz="1200" dirty="0"/>
              <a:t>1/10/2019</a:t>
            </a:r>
            <a:endParaRPr lang="zh-TW" altLang="en-US" sz="1200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桃園在地人觀點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>看大桃園市中小學教育</a:t>
            </a:r>
          </a:p>
        </p:txBody>
      </p:sp>
    </p:spTree>
    <p:extLst>
      <p:ext uri="{BB962C8B-B14F-4D97-AF65-F5344CB8AC3E}">
        <p14:creationId xmlns:p14="http://schemas.microsoft.com/office/powerpoint/2010/main" val="111037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>
                <a:solidFill>
                  <a:prstClr val="black"/>
                </a:solidFill>
              </a:rPr>
              <a:t>華神八德新校區</a:t>
            </a:r>
            <a:r>
              <a:rPr lang="zh-TW" altLang="en-US" sz="3200" dirty="0">
                <a:solidFill>
                  <a:prstClr val="black"/>
                </a:solidFill>
              </a:rPr>
              <a:t>（長安街）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 smtClean="0"/>
              <a:t>             </a:t>
            </a:r>
            <a:endParaRPr lang="en-US" altLang="zh-TW" sz="4000" dirty="0" smtClean="0"/>
          </a:p>
          <a:p>
            <a:pPr marL="0" indent="0">
              <a:buNone/>
            </a:pPr>
            <a:r>
              <a:rPr lang="zh-TW" altLang="en-US" sz="4000" dirty="0"/>
              <a:t> </a:t>
            </a:r>
            <a:r>
              <a:rPr lang="zh-TW" altLang="en-US" sz="4000" dirty="0" smtClean="0"/>
              <a:t>            八德</a:t>
            </a:r>
            <a:r>
              <a:rPr lang="zh-TW" altLang="en-US" sz="4000" dirty="0"/>
              <a:t>區</a:t>
            </a:r>
            <a:r>
              <a:rPr lang="zh-TW" altLang="en-US" dirty="0"/>
              <a:t>中小學</a:t>
            </a:r>
            <a:r>
              <a:rPr lang="zh-TW" altLang="en-US" dirty="0" smtClean="0"/>
              <a:t>介紹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sz="4000" dirty="0" smtClean="0"/>
              <a:t>             華神新校區所在地</a:t>
            </a:r>
            <a:endParaRPr lang="en-US" altLang="zh-TW" sz="4000" dirty="0" smtClean="0"/>
          </a:p>
          <a:p>
            <a:pPr marL="0" indent="0">
              <a:buNone/>
            </a:pPr>
            <a:r>
              <a:rPr lang="zh-TW" altLang="en-US" sz="4000" dirty="0"/>
              <a:t> </a:t>
            </a:r>
            <a:r>
              <a:rPr lang="zh-TW" altLang="en-US" sz="4000" dirty="0" smtClean="0"/>
              <a:t>            </a:t>
            </a:r>
            <a:r>
              <a:rPr lang="zh-TW" altLang="en-US" sz="3600" dirty="0" smtClean="0"/>
              <a:t>最近的國小：大安國小</a:t>
            </a:r>
            <a:endParaRPr lang="en-US" altLang="zh-TW" sz="3600" dirty="0" smtClean="0"/>
          </a:p>
          <a:p>
            <a:pPr marL="0" indent="0">
              <a:buNone/>
            </a:pPr>
            <a:r>
              <a:rPr lang="zh-TW" altLang="en-US" sz="3600" dirty="0"/>
              <a:t> </a:t>
            </a:r>
            <a:r>
              <a:rPr lang="zh-TW" altLang="en-US" sz="3600" dirty="0" smtClean="0"/>
              <a:t>             最近的國中：大成國中</a:t>
            </a:r>
            <a:endParaRPr lang="en-US" altLang="zh-TW" sz="3600" dirty="0" smtClean="0"/>
          </a:p>
          <a:p>
            <a:pPr marL="0" indent="0">
              <a:buNone/>
            </a:pP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58495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華神八德新校區</a:t>
            </a:r>
            <a:r>
              <a:rPr lang="zh-TW" altLang="en-US" sz="3200" dirty="0" smtClean="0"/>
              <a:t>（長安街）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516322" y="1340768"/>
            <a:ext cx="8520174" cy="53285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3600" dirty="0" smtClean="0"/>
              <a:t>國小</a:t>
            </a:r>
            <a:r>
              <a:rPr lang="zh-TW" altLang="en-US" dirty="0" smtClean="0"/>
              <a:t>的學區以大安國小為主</a:t>
            </a: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 smtClean="0"/>
              <a:t>學校願景</a:t>
            </a:r>
            <a:r>
              <a:rPr lang="en-US" altLang="zh-TW" dirty="0" smtClean="0"/>
              <a:t>:</a:t>
            </a:r>
            <a:endParaRPr lang="en-US" altLang="zh-TW" dirty="0"/>
          </a:p>
          <a:p>
            <a:pPr marL="0" indent="0" algn="ctr">
              <a:buNone/>
            </a:pPr>
            <a:endParaRPr lang="en-US" altLang="zh-TW" dirty="0" smtClean="0"/>
          </a:p>
          <a:p>
            <a:pPr marL="0" indent="0" algn="ctr">
              <a:buNone/>
            </a:pPr>
            <a:endParaRPr lang="en-US" altLang="zh-TW" dirty="0"/>
          </a:p>
          <a:p>
            <a:pPr marL="0" indent="0" algn="ctr">
              <a:buNone/>
            </a:pPr>
            <a:endParaRPr lang="en-US" altLang="zh-TW" dirty="0" smtClean="0"/>
          </a:p>
          <a:p>
            <a:pPr marL="0" indent="0" algn="ctr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529241"/>
            <a:ext cx="5110895" cy="3834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4"/>
          <p:cNvSpPr/>
          <p:nvPr/>
        </p:nvSpPr>
        <p:spPr>
          <a:xfrm>
            <a:off x="323529" y="6386701"/>
            <a:ext cx="87129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200" dirty="0" smtClean="0"/>
              <a:t>                        (Source: http://163.30.89.133/utycx/instpage.php?r=1&amp;w=100%&amp;h=800&amp;url=163.30.89.133/000/2/2-2/dream.html)</a:t>
            </a:r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21267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大安國小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dirty="0" smtClean="0"/>
              <a:t>大安國小於民國</a:t>
            </a:r>
            <a:r>
              <a:rPr lang="en-US" altLang="zh-TW" dirty="0" smtClean="0"/>
              <a:t>50</a:t>
            </a:r>
            <a:r>
              <a:rPr lang="zh-TW" altLang="en-US" dirty="0" smtClean="0"/>
              <a:t>年創校，至今已有</a:t>
            </a:r>
            <a:r>
              <a:rPr lang="en-US" altLang="zh-TW" dirty="0" smtClean="0">
                <a:latin typeface="+mj-lt"/>
              </a:rPr>
              <a:t>5</a:t>
            </a:r>
            <a:r>
              <a:rPr lang="en-US" altLang="zh-TW" dirty="0">
                <a:latin typeface="+mj-lt"/>
              </a:rPr>
              <a:t>8</a:t>
            </a:r>
            <a:r>
              <a:rPr lang="zh-TW" altLang="en-US" dirty="0" smtClean="0"/>
              <a:t>年歷史。學校座落於桃園</a:t>
            </a:r>
            <a:r>
              <a:rPr lang="zh-TW" altLang="en-US" dirty="0"/>
              <a:t>市</a:t>
            </a:r>
            <a:r>
              <a:rPr lang="zh-TW" altLang="en-US" dirty="0" smtClean="0"/>
              <a:t>八德區地理位置毗鄰八德與新北市鶯歌區，屬於郊區小學。學區包括大安、大竹、大發、大興等里。</a:t>
            </a:r>
            <a:endParaRPr lang="en-US" altLang="zh-TW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000" dirty="0" smtClean="0"/>
              <a:t>（</a:t>
            </a:r>
            <a:r>
              <a:rPr lang="en-US" altLang="zh-TW" sz="2000" dirty="0" smtClean="0"/>
              <a:t>Source: http://tw.class.uschoolnet.com/</a:t>
            </a:r>
            <a:r>
              <a:rPr lang="zh-TW" altLang="en-US" sz="2000" dirty="0" smtClean="0"/>
              <a:t>）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451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大安國小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/>
              <a:t>校長：楊炳清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                              辦學理念：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</a:t>
            </a:r>
          </a:p>
          <a:p>
            <a:pPr marL="0" indent="0">
              <a:buNone/>
            </a:pPr>
            <a:r>
              <a:rPr lang="zh-TW" altLang="en-US" dirty="0" smtClean="0"/>
              <a:t>一、以愛與關懷為起點，榜樣與賞識為方法，</a:t>
            </a:r>
          </a:p>
          <a:p>
            <a:endParaRPr lang="zh-TW" altLang="en-US" dirty="0" smtClean="0"/>
          </a:p>
          <a:p>
            <a:pPr marL="0" indent="0">
              <a:buNone/>
            </a:pPr>
            <a:r>
              <a:rPr lang="zh-TW" altLang="en-US" dirty="0" smtClean="0"/>
              <a:t>二、以公平正義為原則，成就每個孩子為責任，</a:t>
            </a:r>
          </a:p>
          <a:p>
            <a:endParaRPr lang="zh-TW" altLang="en-US" dirty="0" smtClean="0"/>
          </a:p>
          <a:p>
            <a:pPr marL="0" indent="0">
              <a:buNone/>
            </a:pPr>
            <a:r>
              <a:rPr lang="zh-TW" altLang="en-US" dirty="0" smtClean="0"/>
              <a:t>三、以專業社群為基礎，透過團隊合作為動力，</a:t>
            </a:r>
          </a:p>
          <a:p>
            <a:endParaRPr lang="zh-TW" altLang="en-US" dirty="0" smtClean="0"/>
          </a:p>
          <a:p>
            <a:pPr marL="0" indent="0">
              <a:buNone/>
            </a:pPr>
            <a:r>
              <a:rPr lang="zh-TW" altLang="en-US" dirty="0" smtClean="0"/>
              <a:t>四、以永續發展為核心，邁向優質卓越為目標。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sz="1700" dirty="0" smtClean="0"/>
              <a:t>                 </a:t>
            </a:r>
            <a:r>
              <a:rPr lang="en-US" altLang="zh-TW" sz="1700" dirty="0" smtClean="0"/>
              <a:t>(Source: https://sites.google.com/a/mail.daes.tyc.edu.tw/head/home/01)</a:t>
            </a:r>
            <a:endParaRPr lang="zh-TW" altLang="en-US" sz="1700" dirty="0"/>
          </a:p>
        </p:txBody>
      </p:sp>
    </p:spTree>
    <p:extLst>
      <p:ext uri="{BB962C8B-B14F-4D97-AF65-F5344CB8AC3E}">
        <p14:creationId xmlns:p14="http://schemas.microsoft.com/office/powerpoint/2010/main" val="235405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鄰近優質國小 </a:t>
            </a:r>
            <a:r>
              <a:rPr lang="en-US" altLang="zh-TW" dirty="0" smtClean="0"/>
              <a:t>– </a:t>
            </a:r>
            <a:r>
              <a:rPr lang="zh-TW" altLang="en-US" dirty="0"/>
              <a:t>大忠國小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八德區家長一致推薦的小學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3074" name="Picture 2" descr="C:\Users\USERT\Desktop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488" y="2420888"/>
            <a:ext cx="5915025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539552" y="5805264"/>
            <a:ext cx="79208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400" dirty="0" smtClean="0"/>
              <a:t>                         (Source: http://www.djes.tyc.edu.tw/pubweb/about_djes/djes/text06.html)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27482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大忠國小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/>
              <a:t>本校位於八德區大忠里，東接大湳營區與大成國中，隔營房而鄰，經忠誠街與介壽路相通，左往大溪、右至桃園，南通和平路可接北二高大湳交流道，交通便捷。本校校地成長梯，校舍建築宏偉，寬敞美觀，高雅大方，學校規劃教學區、行政區、運動區、休憩區，動靜分明；設備現代化，校園公園化，加上熱心負責的優秀師資，是個培養國家優秀人才的好園地。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sz="1400" dirty="0" smtClean="0"/>
              <a:t>(Source: </a:t>
            </a:r>
            <a:r>
              <a:rPr lang="en-US" altLang="zh-TW" sz="1500" dirty="0" smtClean="0"/>
              <a:t>http://www.djes.tyc.edu.tw/pubweb/about_djes/djes/text07.html)</a:t>
            </a:r>
            <a:endParaRPr lang="zh-TW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96909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大忠國小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259632" y="1844824"/>
            <a:ext cx="6861448" cy="3561259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一年級到四年</a:t>
            </a:r>
            <a:r>
              <a:rPr lang="zh-TW" altLang="en-US" dirty="0"/>
              <a:t>級</a:t>
            </a:r>
            <a:r>
              <a:rPr lang="zh-TW" altLang="en-US" dirty="0" smtClean="0"/>
              <a:t>：每年級有九個班</a:t>
            </a:r>
            <a:endParaRPr lang="en-US" altLang="zh-TW" dirty="0" smtClean="0"/>
          </a:p>
          <a:p>
            <a:r>
              <a:rPr lang="zh-TW" altLang="en-US" dirty="0"/>
              <a:t>五年級</a:t>
            </a:r>
            <a:r>
              <a:rPr lang="zh-TW" altLang="en-US" dirty="0" smtClean="0"/>
              <a:t>：十一個班</a:t>
            </a:r>
            <a:endParaRPr lang="en-US" altLang="zh-TW" dirty="0" smtClean="0"/>
          </a:p>
          <a:p>
            <a:r>
              <a:rPr lang="zh-TW" altLang="en-US" dirty="0"/>
              <a:t>六年級：十個</a:t>
            </a:r>
            <a:r>
              <a:rPr lang="zh-TW" altLang="en-US" dirty="0" smtClean="0"/>
              <a:t>班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校園位於八德大湳商業區，生活機能齊   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全完備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83018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大忠國小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校長：謝雅莉 </a:t>
            </a:r>
          </a:p>
          <a:p>
            <a:pPr marL="0" indent="0">
              <a:buNone/>
            </a:pPr>
            <a:endParaRPr lang="zh-TW" altLang="en-US" dirty="0"/>
          </a:p>
          <a:p>
            <a:pPr marL="0" indent="0">
              <a:buNone/>
            </a:pPr>
            <a:r>
              <a:rPr lang="zh-TW" altLang="en-US" dirty="0"/>
              <a:t>辦學理念</a:t>
            </a:r>
          </a:p>
          <a:p>
            <a:pPr marL="0" indent="0">
              <a:buNone/>
            </a:pPr>
            <a:r>
              <a:rPr lang="zh-TW" altLang="en-US" dirty="0"/>
              <a:t>個人辦學將朝向發展「全人」為目的，重視學校整體性發展，以「整合領導」為核心，平衡教學領導、課程領導及行政領導其「相依」和「分立」的力量，促使學校教育發展最佳運作效能。以下為個人辦學理念：</a:t>
            </a:r>
          </a:p>
          <a:p>
            <a:pPr marL="0" indent="0">
              <a:buNone/>
            </a:pPr>
            <a:r>
              <a:rPr lang="en-US" altLang="zh-TW" sz="1500" dirty="0"/>
              <a:t>(Source: http://www.djes.tyc.edu.tw/xoops/modules/tad_book3/page.php?tbdsn=1)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7499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大忠國小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dirty="0" smtClean="0"/>
              <a:t>（</a:t>
            </a:r>
            <a:r>
              <a:rPr lang="zh-TW" altLang="en-US" dirty="0"/>
              <a:t>一）發展學校願景，全員參與共同決策，</a:t>
            </a:r>
            <a:r>
              <a:rPr lang="zh-TW" altLang="en-US" dirty="0" smtClean="0"/>
              <a:t>擬定       </a:t>
            </a:r>
            <a:r>
              <a:rPr lang="zh-TW" altLang="en-US" dirty="0"/>
              <a:t> </a:t>
            </a:r>
            <a:r>
              <a:rPr lang="zh-TW" altLang="en-US" dirty="0" smtClean="0"/>
              <a:t>  </a:t>
            </a:r>
            <a:r>
              <a:rPr lang="en-US" altLang="zh-TW" dirty="0" smtClean="0"/>
              <a:t>	</a:t>
            </a:r>
            <a:r>
              <a:rPr lang="zh-TW" altLang="en-US" dirty="0" smtClean="0"/>
              <a:t> 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        校務</a:t>
            </a:r>
            <a:r>
              <a:rPr lang="zh-TW" altLang="en-US" dirty="0"/>
              <a:t>明確發展目標</a:t>
            </a:r>
            <a:r>
              <a:rPr lang="zh-TW" altLang="en-US" dirty="0" smtClean="0"/>
              <a:t>。</a:t>
            </a:r>
            <a:endParaRPr lang="zh-TW" altLang="en-US" dirty="0"/>
          </a:p>
          <a:p>
            <a:pPr marL="0" indent="0">
              <a:buNone/>
            </a:pPr>
            <a:r>
              <a:rPr lang="zh-TW" altLang="en-US" dirty="0"/>
              <a:t>（二）遵守法令依法行政， </a:t>
            </a:r>
            <a:r>
              <a:rPr lang="en-US" altLang="zh-TW" dirty="0"/>
              <a:t>e</a:t>
            </a:r>
            <a:r>
              <a:rPr lang="zh-TW" altLang="en-US" dirty="0"/>
              <a:t>化行政知識管理</a:t>
            </a:r>
            <a:r>
              <a:rPr lang="zh-TW" altLang="en-US" dirty="0" smtClean="0"/>
              <a:t>，</a:t>
            </a:r>
            <a:r>
              <a:rPr lang="en-US" altLang="zh-TW" dirty="0" smtClean="0"/>
              <a:t>	</a:t>
            </a:r>
            <a:r>
              <a:rPr lang="zh-TW" altLang="en-US" dirty="0" smtClean="0"/>
              <a:t>   </a:t>
            </a:r>
            <a:r>
              <a:rPr lang="zh-TW" altLang="en-US" dirty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        兼</a:t>
            </a:r>
            <a:r>
              <a:rPr lang="zh-TW" altLang="en-US" dirty="0"/>
              <a:t>重效能與效率。 </a:t>
            </a:r>
          </a:p>
          <a:p>
            <a:pPr marL="0" indent="0">
              <a:buNone/>
            </a:pPr>
            <a:r>
              <a:rPr lang="zh-TW" altLang="en-US" dirty="0"/>
              <a:t>（三）以學生為中心，以教育為本質，發展「</a:t>
            </a:r>
            <a:r>
              <a:rPr lang="zh-TW" altLang="en-US" dirty="0" smtClean="0"/>
              <a:t>全</a:t>
            </a:r>
            <a:r>
              <a:rPr lang="en-US" altLang="zh-TW" dirty="0" smtClean="0"/>
              <a:t>	</a:t>
            </a:r>
            <a:r>
              <a:rPr lang="zh-TW" altLang="en-US" dirty="0" smtClean="0"/>
              <a:t>  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        人</a:t>
            </a:r>
            <a:r>
              <a:rPr lang="zh-TW" altLang="en-US" dirty="0"/>
              <a:t>」為教育目標。 </a:t>
            </a:r>
          </a:p>
          <a:p>
            <a:pPr marL="0" indent="0">
              <a:buNone/>
            </a:pPr>
            <a:r>
              <a:rPr lang="zh-TW" altLang="en-US" dirty="0"/>
              <a:t>（四）尊重教師的專業自主，落實校園民主，</a:t>
            </a:r>
            <a:r>
              <a:rPr lang="zh-TW" altLang="en-US" dirty="0" smtClean="0"/>
              <a:t>關</a:t>
            </a:r>
            <a:r>
              <a:rPr lang="en-US" altLang="zh-TW" dirty="0" smtClean="0"/>
              <a:t>	</a:t>
            </a:r>
            <a:r>
              <a:rPr lang="zh-TW" altLang="en-US" dirty="0" smtClean="0"/>
              <a:t>  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         懷</a:t>
            </a:r>
            <a:r>
              <a:rPr lang="zh-TW" altLang="en-US" dirty="0"/>
              <a:t>師生生命發展。 </a:t>
            </a:r>
          </a:p>
          <a:p>
            <a:pPr marL="0" indent="0">
              <a:buNone/>
            </a:pPr>
            <a:r>
              <a:rPr lang="zh-TW" altLang="en-US" dirty="0"/>
              <a:t>（五）掌握社會脈動，兼顧國際視野和在地文化</a:t>
            </a:r>
            <a:r>
              <a:rPr lang="zh-TW" altLang="en-US" dirty="0" smtClean="0"/>
              <a:t>，</a:t>
            </a:r>
            <a:r>
              <a:rPr lang="en-US" altLang="zh-TW" dirty="0" smtClean="0"/>
              <a:t>	</a:t>
            </a:r>
            <a:r>
              <a:rPr lang="zh-TW" altLang="en-US" dirty="0" smtClean="0"/>
              <a:t>  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        發展</a:t>
            </a:r>
            <a:r>
              <a:rPr lang="zh-TW" altLang="en-US" dirty="0"/>
              <a:t>學校特色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sz="1600" dirty="0"/>
              <a:t> </a:t>
            </a:r>
            <a:r>
              <a:rPr lang="zh-TW" altLang="en-US" sz="1600" dirty="0" smtClean="0"/>
              <a:t>       </a:t>
            </a:r>
            <a:r>
              <a:rPr lang="en-US" altLang="zh-TW" sz="1600" dirty="0" smtClean="0"/>
              <a:t>(</a:t>
            </a:r>
            <a:r>
              <a:rPr lang="en-US" altLang="zh-TW" sz="1600" dirty="0"/>
              <a:t>Source: http://www.djes.tyc.edu.tw/xoops/modules/tad_book3/page.php?tbdsn=1)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4884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大忠國小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dirty="0"/>
              <a:t>近期榮譽</a:t>
            </a:r>
            <a:r>
              <a:rPr lang="zh-TW" altLang="en-US" dirty="0" smtClean="0"/>
              <a:t>榜 </a:t>
            </a:r>
            <a:r>
              <a:rPr lang="en-US" altLang="zh-TW" dirty="0" smtClean="0"/>
              <a:t>(</a:t>
            </a:r>
            <a:r>
              <a:rPr lang="zh-TW" altLang="en-US" dirty="0" smtClean="0"/>
              <a:t>從佈告的榮譽榜看出辦學績效</a:t>
            </a:r>
            <a:r>
              <a:rPr lang="en-US" altLang="zh-TW" dirty="0" smtClean="0"/>
              <a:t>)</a:t>
            </a:r>
          </a:p>
          <a:p>
            <a:endParaRPr lang="zh-TW" altLang="en-US" sz="2200" dirty="0" smtClean="0"/>
          </a:p>
          <a:p>
            <a:r>
              <a:rPr lang="en-US" altLang="zh-TW" sz="2200" dirty="0" smtClean="0"/>
              <a:t>2018-07-31	</a:t>
            </a:r>
            <a:r>
              <a:rPr lang="zh-TW" altLang="en-US" sz="2200" dirty="0" smtClean="0"/>
              <a:t>置頂文章 賀</a:t>
            </a:r>
            <a:r>
              <a:rPr lang="en-US" altLang="zh-TW" sz="2200" dirty="0" smtClean="0"/>
              <a:t>!</a:t>
            </a:r>
            <a:r>
              <a:rPr lang="zh-TW" altLang="en-US" sz="2200" dirty="0" smtClean="0"/>
              <a:t>賀</a:t>
            </a:r>
            <a:r>
              <a:rPr lang="en-US" altLang="zh-TW" sz="2200" dirty="0" smtClean="0"/>
              <a:t>!</a:t>
            </a:r>
            <a:r>
              <a:rPr lang="zh-TW" altLang="en-US" sz="2200" dirty="0" smtClean="0"/>
              <a:t>賀</a:t>
            </a:r>
            <a:r>
              <a:rPr lang="en-US" altLang="zh-TW" sz="2200" dirty="0" smtClean="0"/>
              <a:t>!</a:t>
            </a:r>
            <a:r>
              <a:rPr lang="zh-TW" altLang="en-US" sz="2200" dirty="0" smtClean="0"/>
              <a:t>連三賀</a:t>
            </a:r>
            <a:r>
              <a:rPr lang="en-US" altLang="zh-TW" sz="2200" dirty="0" smtClean="0"/>
              <a:t>!</a:t>
            </a:r>
            <a:r>
              <a:rPr lang="zh-TW" altLang="en-US" sz="2200" dirty="0" smtClean="0"/>
              <a:t>本校教師群榮獲</a:t>
            </a:r>
            <a:r>
              <a:rPr lang="en-US" altLang="zh-TW" sz="2200" dirty="0" smtClean="0"/>
              <a:t>2018KDP</a:t>
            </a:r>
            <a:r>
              <a:rPr lang="zh-TW" altLang="en-US" sz="2200" dirty="0" smtClean="0"/>
              <a:t>全國學校經營與教學創新國際認證獎藝術與人文組、健康教育組及社會組優等獎項共三座</a:t>
            </a:r>
            <a:r>
              <a:rPr lang="en-US" altLang="zh-TW" sz="2200" dirty="0" smtClean="0"/>
              <a:t>!</a:t>
            </a:r>
          </a:p>
          <a:p>
            <a:endParaRPr lang="en-US" altLang="zh-TW" sz="2200" dirty="0" smtClean="0"/>
          </a:p>
          <a:p>
            <a:r>
              <a:rPr lang="en-US" altLang="zh-TW" sz="2200" dirty="0" smtClean="0"/>
              <a:t>2018-12-12	</a:t>
            </a:r>
            <a:r>
              <a:rPr lang="zh-TW" altLang="en-US" sz="2200" dirty="0" smtClean="0"/>
              <a:t>賀！本校絲竹樂團參加</a:t>
            </a:r>
            <a:r>
              <a:rPr lang="en-US" altLang="zh-TW" sz="2200" dirty="0" smtClean="0"/>
              <a:t>107</a:t>
            </a:r>
            <a:r>
              <a:rPr lang="zh-TW" altLang="en-US" sz="2200" dirty="0" smtClean="0"/>
              <a:t>學年度桃園市學生音樂比賽絲竹室內樂合奏項目榮獲全市優等第一</a:t>
            </a:r>
            <a:r>
              <a:rPr lang="en-US" altLang="zh-TW" sz="2200" dirty="0" smtClean="0"/>
              <a:t>(</a:t>
            </a:r>
            <a:r>
              <a:rPr lang="zh-TW" altLang="en-US" sz="2200" dirty="0" smtClean="0"/>
              <a:t>晉級全國賽</a:t>
            </a:r>
            <a:r>
              <a:rPr lang="en-US" altLang="zh-TW" sz="2200" dirty="0" smtClean="0"/>
              <a:t>)~</a:t>
            </a:r>
          </a:p>
          <a:p>
            <a:endParaRPr lang="en-US" altLang="zh-TW" sz="2200" dirty="0" smtClean="0"/>
          </a:p>
          <a:p>
            <a:r>
              <a:rPr lang="en-US" altLang="zh-TW" sz="2200" dirty="0" smtClean="0"/>
              <a:t>2018-12-10	</a:t>
            </a:r>
            <a:r>
              <a:rPr lang="zh-TW" altLang="en-US" sz="2200" dirty="0" smtClean="0"/>
              <a:t>恭喜</a:t>
            </a:r>
            <a:r>
              <a:rPr lang="en-US" altLang="zh-TW" sz="2200" dirty="0" smtClean="0"/>
              <a:t>!!</a:t>
            </a:r>
            <a:r>
              <a:rPr lang="zh-TW" altLang="en-US" sz="2200" dirty="0" smtClean="0"/>
              <a:t>本校田徑隊參加</a:t>
            </a:r>
            <a:r>
              <a:rPr lang="en-US" altLang="zh-TW" sz="2200" dirty="0" smtClean="0"/>
              <a:t>107</a:t>
            </a:r>
            <a:r>
              <a:rPr lang="zh-TW" altLang="en-US" sz="2200" dirty="0" smtClean="0"/>
              <a:t>年度會長盃接力錦標賽榮獲混合</a:t>
            </a:r>
            <a:r>
              <a:rPr lang="en-US" altLang="zh-TW" sz="2200" dirty="0" smtClean="0"/>
              <a:t>16</a:t>
            </a:r>
            <a:r>
              <a:rPr lang="zh-TW" altLang="en-US" sz="2200" dirty="0" smtClean="0"/>
              <a:t>人甲組接力賽第二名</a:t>
            </a:r>
            <a:r>
              <a:rPr lang="en-US" altLang="zh-TW" sz="2200" dirty="0" smtClean="0"/>
              <a:t>!!</a:t>
            </a:r>
            <a:endParaRPr lang="zh-TW" altLang="en-US" sz="2200" dirty="0"/>
          </a:p>
        </p:txBody>
      </p:sp>
    </p:spTree>
    <p:extLst>
      <p:ext uri="{BB962C8B-B14F-4D97-AF65-F5344CB8AC3E}">
        <p14:creationId xmlns:p14="http://schemas.microsoft.com/office/powerpoint/2010/main" val="419294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要了解國中教育，先了解高中品質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國中的升學率，影響家長選擇學區的動力</a:t>
            </a:r>
            <a:endParaRPr lang="en-US" altLang="zh-TW" dirty="0" smtClean="0"/>
          </a:p>
          <a:p>
            <a:r>
              <a:rPr lang="zh-TW" altLang="en-US" dirty="0"/>
              <a:t>桃園市的最高學府為武陵</a:t>
            </a:r>
            <a:r>
              <a:rPr lang="zh-TW" altLang="en-US" dirty="0" smtClean="0"/>
              <a:t>高中</a:t>
            </a:r>
            <a:endParaRPr lang="en-US" altLang="zh-TW" dirty="0" smtClean="0"/>
          </a:p>
          <a:p>
            <a:r>
              <a:rPr lang="zh-TW" altLang="en-US" dirty="0"/>
              <a:t>武陵高中平均每年可以考上台大約１３０人</a:t>
            </a:r>
            <a:endParaRPr lang="en-US" altLang="zh-TW" dirty="0" smtClean="0"/>
          </a:p>
          <a:p>
            <a:r>
              <a:rPr lang="zh-TW" altLang="en-US" dirty="0"/>
              <a:t>家長選擇國中，通常都是比較哪一所國中可以</a:t>
            </a:r>
            <a:r>
              <a:rPr lang="zh-TW" altLang="en-US" dirty="0" smtClean="0"/>
              <a:t>考上比較多武陵</a:t>
            </a:r>
            <a:r>
              <a:rPr lang="zh-TW" altLang="en-US" dirty="0"/>
              <a:t>高中的</a:t>
            </a:r>
            <a:r>
              <a:rPr lang="zh-TW" altLang="en-US" dirty="0" smtClean="0"/>
              <a:t>人數作為落腳學區的基準，因此國小、國中的學區</a:t>
            </a:r>
            <a:r>
              <a:rPr lang="zh-TW" altLang="en-US" dirty="0"/>
              <a:t>可</a:t>
            </a:r>
            <a:r>
              <a:rPr lang="zh-TW" altLang="en-US" dirty="0" smtClean="0"/>
              <a:t>同時納入考量，方便銜接原九年義務教育學區的限制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9214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大忠國小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8229600" cy="423793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zh-TW" altLang="en-US" dirty="0" smtClean="0"/>
          </a:p>
          <a:p>
            <a:r>
              <a:rPr lang="en-US" altLang="zh-TW" dirty="0" smtClean="0"/>
              <a:t>2018-12-10</a:t>
            </a:r>
          </a:p>
          <a:p>
            <a:pPr marL="0" indent="0">
              <a:buNone/>
            </a:pPr>
            <a:r>
              <a:rPr lang="zh-TW" altLang="en-US" dirty="0" smtClean="0"/>
              <a:t>恭喜</a:t>
            </a:r>
            <a:r>
              <a:rPr lang="en-US" altLang="zh-TW" dirty="0" smtClean="0"/>
              <a:t>!!</a:t>
            </a:r>
            <a:r>
              <a:rPr lang="zh-TW" altLang="en-US" dirty="0" smtClean="0"/>
              <a:t>本校田徑隊參加</a:t>
            </a:r>
            <a:r>
              <a:rPr lang="en-US" altLang="zh-TW" dirty="0" smtClean="0"/>
              <a:t>107</a:t>
            </a:r>
            <a:r>
              <a:rPr lang="zh-TW" altLang="en-US" dirty="0" smtClean="0"/>
              <a:t>年度會長盃接力錦標賽榮 </a:t>
            </a:r>
            <a:r>
              <a:rPr lang="zh-TW" altLang="en-US" dirty="0"/>
              <a:t> </a:t>
            </a:r>
            <a:r>
              <a:rPr lang="zh-TW" altLang="en-US" dirty="0" smtClean="0"/>
              <a:t> </a:t>
            </a:r>
            <a:r>
              <a:rPr lang="zh-TW" altLang="en-US" dirty="0"/>
              <a:t> </a:t>
            </a:r>
            <a:r>
              <a:rPr lang="zh-TW" altLang="en-US" dirty="0" smtClean="0"/>
              <a:t>  獲混合</a:t>
            </a:r>
            <a:r>
              <a:rPr lang="en-US" altLang="zh-TW" dirty="0" smtClean="0"/>
              <a:t>16</a:t>
            </a:r>
            <a:r>
              <a:rPr lang="zh-TW" altLang="en-US" dirty="0" smtClean="0"/>
              <a:t>人甲組接力賽第二名</a:t>
            </a:r>
            <a:r>
              <a:rPr lang="en-US" altLang="zh-TW" dirty="0" smtClean="0"/>
              <a:t>!! (</a:t>
            </a:r>
            <a:r>
              <a:rPr lang="zh-TW" altLang="en-US" dirty="0" smtClean="0"/>
              <a:t>體育組長 </a:t>
            </a:r>
            <a:r>
              <a:rPr lang="en-US" altLang="zh-TW" dirty="0" smtClean="0"/>
              <a:t>/ 134)</a:t>
            </a:r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en-US" altLang="zh-TW" dirty="0" smtClean="0"/>
              <a:t>2018-12-04</a:t>
            </a:r>
          </a:p>
          <a:p>
            <a:pPr marL="0" indent="0">
              <a:buNone/>
            </a:pPr>
            <a:r>
              <a:rPr lang="zh-TW" altLang="en-US" dirty="0" smtClean="0"/>
              <a:t>狂賀！本校學生參加第十二屆聯合盃全國作文大賽（桃園區初賽）榮獲佳績！ </a:t>
            </a:r>
            <a:r>
              <a:rPr lang="en-US" altLang="zh-TW" dirty="0" smtClean="0"/>
              <a:t>(</a:t>
            </a:r>
            <a:r>
              <a:rPr lang="zh-TW" altLang="en-US" dirty="0" smtClean="0"/>
              <a:t>教學組長 </a:t>
            </a:r>
            <a:r>
              <a:rPr lang="en-US" altLang="zh-TW" dirty="0" smtClean="0"/>
              <a:t>/ 67)</a:t>
            </a:r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en-US" altLang="zh-TW" dirty="0" smtClean="0"/>
              <a:t>2018-11-30</a:t>
            </a:r>
          </a:p>
          <a:p>
            <a:pPr marL="0" indent="0">
              <a:buNone/>
            </a:pPr>
            <a:r>
              <a:rPr lang="zh-TW" altLang="en-US" dirty="0" smtClean="0"/>
              <a:t>狂賀！本校學生參加</a:t>
            </a:r>
            <a:r>
              <a:rPr lang="en-US" altLang="zh-TW" dirty="0" smtClean="0"/>
              <a:t>『107</a:t>
            </a:r>
            <a:r>
              <a:rPr lang="zh-TW" altLang="en-US" dirty="0" smtClean="0"/>
              <a:t>學年度全國學生美術比賽</a:t>
            </a:r>
            <a:r>
              <a:rPr lang="en-US" altLang="zh-TW" dirty="0" smtClean="0"/>
              <a:t>』</a:t>
            </a:r>
            <a:r>
              <a:rPr lang="zh-TW" altLang="en-US" dirty="0" smtClean="0"/>
              <a:t>榮獲佳績！ </a:t>
            </a:r>
            <a:r>
              <a:rPr lang="en-US" altLang="zh-TW" dirty="0" smtClean="0"/>
              <a:t>(</a:t>
            </a:r>
            <a:r>
              <a:rPr lang="zh-TW" altLang="en-US" dirty="0" smtClean="0"/>
              <a:t>訓育組長 </a:t>
            </a:r>
            <a:r>
              <a:rPr lang="en-US" altLang="zh-TW" dirty="0" smtClean="0"/>
              <a:t>/ 78)</a:t>
            </a:r>
            <a:endParaRPr lang="zh-TW" altLang="en-US" dirty="0" smtClean="0"/>
          </a:p>
        </p:txBody>
      </p:sp>
      <p:sp>
        <p:nvSpPr>
          <p:cNvPr id="4" name="矩形 3"/>
          <p:cNvSpPr/>
          <p:nvPr/>
        </p:nvSpPr>
        <p:spPr>
          <a:xfrm>
            <a:off x="899592" y="5589240"/>
            <a:ext cx="487577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400" dirty="0" smtClean="0"/>
              <a:t>(Source: http</a:t>
            </a:r>
            <a:r>
              <a:rPr lang="en-US" altLang="zh-TW" sz="1400" dirty="0"/>
              <a:t>://www.djes.tyc.edu.tw/xoops</a:t>
            </a:r>
            <a:r>
              <a:rPr lang="en-US" altLang="zh-TW" sz="1400" dirty="0" smtClean="0"/>
              <a:t>/)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85598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華神八德新校區（長安街）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 smtClean="0"/>
              <a:t>         國中</a:t>
            </a:r>
            <a:r>
              <a:rPr lang="zh-TW" altLang="en-US" dirty="0" smtClean="0"/>
              <a:t>的學區以</a:t>
            </a:r>
            <a:r>
              <a:rPr lang="zh-TW" altLang="en-US" sz="4000" dirty="0" smtClean="0"/>
              <a:t>大成國中</a:t>
            </a:r>
            <a:r>
              <a:rPr lang="zh-TW" altLang="en-US" dirty="0" smtClean="0"/>
              <a:t>為主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pPr marL="0" indent="0">
              <a:buNone/>
            </a:pPr>
            <a:endParaRPr lang="en-US" altLang="zh-TW" sz="1600" dirty="0" smtClean="0"/>
          </a:p>
          <a:p>
            <a:pPr marL="0" indent="0">
              <a:buNone/>
            </a:pPr>
            <a:endParaRPr lang="en-US" altLang="zh-TW" sz="1600" dirty="0"/>
          </a:p>
          <a:p>
            <a:pPr marL="0" indent="0">
              <a:buNone/>
            </a:pPr>
            <a:endParaRPr lang="en-US" altLang="zh-TW" sz="1600" dirty="0" smtClean="0"/>
          </a:p>
          <a:p>
            <a:pPr marL="0" indent="0">
              <a:buNone/>
            </a:pPr>
            <a:endParaRPr lang="en-US" altLang="zh-TW" sz="1600" dirty="0"/>
          </a:p>
          <a:p>
            <a:pPr marL="0" indent="0">
              <a:buNone/>
            </a:pPr>
            <a:r>
              <a:rPr lang="en-US" altLang="zh-TW" sz="1600" dirty="0" smtClean="0"/>
              <a:t>                           (Source: http://www.tcjhs.tyc.edu.tw/school/int/inde1.htm)</a:t>
            </a:r>
            <a:endParaRPr lang="zh-TW" altLang="en-US" sz="1600" dirty="0"/>
          </a:p>
        </p:txBody>
      </p:sp>
      <p:pic>
        <p:nvPicPr>
          <p:cNvPr id="2049" name="Picture 1" descr="C:\Users\USERT\Desktop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861" y="2420888"/>
            <a:ext cx="5218527" cy="3016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455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大成國中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大成國中創校至今，力求學生五育均衡發展，以「感恩惜福愛鄉土，多元發展創新局，卓越進步國際觀，活力自信大成人」為教育願景，各項教育表現，成績斐然。</a:t>
            </a:r>
          </a:p>
          <a:p>
            <a:endParaRPr lang="zh-TW" altLang="en-US" dirty="0" smtClean="0"/>
          </a:p>
          <a:p>
            <a:r>
              <a:rPr lang="en-US" altLang="zh-TW" dirty="0" smtClean="0"/>
              <a:t>93</a:t>
            </a:r>
            <a:r>
              <a:rPr lang="zh-TW" altLang="en-US" dirty="0" smtClean="0"/>
              <a:t>年成立音樂班，至今年年獲得全市及全國性音樂比賽個人與團體優等殊榮；</a:t>
            </a:r>
          </a:p>
          <a:p>
            <a:endParaRPr lang="zh-TW" altLang="en-US" dirty="0" smtClean="0"/>
          </a:p>
          <a:p>
            <a:r>
              <a:rPr lang="en-US" altLang="zh-TW" dirty="0" smtClean="0"/>
              <a:t>95</a:t>
            </a:r>
            <a:r>
              <a:rPr lang="zh-TW" altLang="en-US" dirty="0" smtClean="0"/>
              <a:t>年設立體育班，設有籃球、巧固球、田徑等項目，並在各項競技比賽中，分別榮獲全市、全國、亞洲盃及世界盃冠軍等佳績，培育無數國家級選手，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804627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大成國中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105</a:t>
            </a:r>
            <a:r>
              <a:rPr lang="zh-TW" altLang="en-US" dirty="0" smtClean="0"/>
              <a:t>年成立全市首創圍棋專班，亦多次獲得全國棋藝競賽個人及團體第一名。</a:t>
            </a:r>
          </a:p>
          <a:p>
            <a:endParaRPr lang="zh-TW" altLang="en-US" dirty="0" smtClean="0"/>
          </a:p>
          <a:p>
            <a:r>
              <a:rPr lang="en-US" altLang="zh-TW" dirty="0" smtClean="0"/>
              <a:t>106</a:t>
            </a:r>
            <a:r>
              <a:rPr lang="zh-TW" altLang="en-US" dirty="0" smtClean="0"/>
              <a:t>年設立數理資優班，為數理資優學生開啟寬廣學習之路。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此外，在全市或全國的其他各類師生比賽，如國語文、書法、閱讀、演說、科展、美術、音樂、舞蹈、體育、圍棋與教師教學卓越評鑑等競賽，本校師生皆能脫穎而出，名列前茅，優異的成績，不勝枚舉。</a:t>
            </a:r>
            <a:r>
              <a:rPr lang="en-US" altLang="zh-TW" sz="1900" dirty="0" smtClean="0"/>
              <a:t>(Source: http</a:t>
            </a:r>
            <a:r>
              <a:rPr lang="en-US" altLang="zh-TW" sz="1900" dirty="0"/>
              <a:t>://</a:t>
            </a:r>
            <a:r>
              <a:rPr lang="en-US" altLang="zh-TW" sz="1900" dirty="0" smtClean="0"/>
              <a:t>www.tcjhs.tyc.edu.tw/school/int/inde1.htm)</a:t>
            </a:r>
            <a:endParaRPr lang="zh-TW" altLang="en-US" sz="1900" dirty="0"/>
          </a:p>
        </p:txBody>
      </p:sp>
    </p:spTree>
    <p:extLst>
      <p:ext uri="{BB962C8B-B14F-4D97-AF65-F5344CB8AC3E}">
        <p14:creationId xmlns:p14="http://schemas.microsoft.com/office/powerpoint/2010/main" val="6535573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大成國中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現任校長蘇佐璽先生於民國</a:t>
            </a:r>
            <a:r>
              <a:rPr lang="en-US" altLang="zh-TW" dirty="0"/>
              <a:t>107</a:t>
            </a:r>
            <a:r>
              <a:rPr lang="zh-TW" altLang="en-US" dirty="0"/>
              <a:t>年</a:t>
            </a:r>
            <a:r>
              <a:rPr lang="en-US" altLang="zh-TW" dirty="0"/>
              <a:t>8</a:t>
            </a:r>
            <a:r>
              <a:rPr lang="zh-TW" altLang="en-US" dirty="0"/>
              <a:t>月接掌校務後，除延續學校優質的傳統文化外，更以</a:t>
            </a:r>
            <a:r>
              <a:rPr lang="en-US" altLang="zh-TW" dirty="0"/>
              <a:t>『</a:t>
            </a:r>
            <a:r>
              <a:rPr lang="zh-TW" altLang="en-US" dirty="0"/>
              <a:t>愛與榜樣</a:t>
            </a:r>
            <a:r>
              <a:rPr lang="en-US" altLang="zh-TW" dirty="0"/>
              <a:t>』</a:t>
            </a:r>
            <a:r>
              <a:rPr lang="zh-TW" altLang="en-US" dirty="0"/>
              <a:t>為教育理念，強調啟發天賦、尊重差異、適性揚才、活力自信、以身作則、正向鼓勵、生活禮儀、熱忱服務、主動學習等為教育主軸，並以</a:t>
            </a:r>
            <a:r>
              <a:rPr lang="en-US" altLang="zh-TW" dirty="0"/>
              <a:t>『</a:t>
            </a:r>
            <a:r>
              <a:rPr lang="zh-TW" altLang="en-US" dirty="0"/>
              <a:t>追求卓越、多元發展、全人教育、創新品牌</a:t>
            </a:r>
            <a:r>
              <a:rPr lang="en-US" altLang="zh-TW" dirty="0"/>
              <a:t>』</a:t>
            </a:r>
            <a:r>
              <a:rPr lang="zh-TW" altLang="en-US" dirty="0"/>
              <a:t>的四大目標，培養每位學生都能健全發展以積極探索，並以團隊合作促進孩子螺旋成長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sz="1600" dirty="0" smtClean="0"/>
              <a:t>(</a:t>
            </a:r>
            <a:r>
              <a:rPr lang="en-US" altLang="zh-TW" sz="1600" dirty="0"/>
              <a:t>Source: http://www.tcjhs.tyc.edu.tw/school/int/inde1.htm)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869960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華神八德新校區</a:t>
            </a:r>
            <a:r>
              <a:rPr lang="zh-TW" altLang="en-US" sz="3600" dirty="0"/>
              <a:t>（長安街）</a:t>
            </a:r>
            <a:br>
              <a:rPr lang="zh-TW" altLang="en-US" sz="3600" dirty="0"/>
            </a:b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       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sz="4000" dirty="0"/>
              <a:t> </a:t>
            </a:r>
            <a:r>
              <a:rPr lang="zh-TW" altLang="en-US" sz="4000" dirty="0" smtClean="0"/>
              <a:t>               </a:t>
            </a:r>
            <a:endParaRPr lang="en-US" altLang="zh-TW" sz="4000" dirty="0" smtClean="0"/>
          </a:p>
          <a:p>
            <a:pPr marL="0" indent="0">
              <a:buNone/>
            </a:pPr>
            <a:r>
              <a:rPr lang="zh-TW" altLang="en-US" sz="4000" dirty="0"/>
              <a:t> </a:t>
            </a:r>
            <a:r>
              <a:rPr lang="zh-TW" altLang="en-US" sz="4000" dirty="0" smtClean="0"/>
              <a:t>               大溪</a:t>
            </a:r>
            <a:r>
              <a:rPr lang="zh-TW" altLang="en-US" sz="4000" dirty="0"/>
              <a:t>區</a:t>
            </a:r>
            <a:r>
              <a:rPr lang="zh-TW" altLang="en-US" dirty="0"/>
              <a:t>推薦學校 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0843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/>
              <a:t>華神八德新校區</a:t>
            </a:r>
            <a:r>
              <a:rPr lang="zh-TW" altLang="en-US" sz="3200" dirty="0"/>
              <a:t>（長安街）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鄰近的大溪區，可脫離都市的紛擾，大溪為票選台灣十大觀光小鎮第一名</a:t>
            </a:r>
            <a:endParaRPr lang="en-US" altLang="zh-TW" dirty="0" smtClean="0"/>
          </a:p>
          <a:p>
            <a:r>
              <a:rPr lang="zh-TW" altLang="en-US" dirty="0" smtClean="0"/>
              <a:t>北二高大溪交流道下來的埔頂重劃區，許多台北客選擇到此定居，享受悠閒生活</a:t>
            </a:r>
            <a:endParaRPr lang="en-US" altLang="zh-TW" dirty="0" smtClean="0"/>
          </a:p>
          <a:p>
            <a:r>
              <a:rPr lang="zh-TW" altLang="en-US" dirty="0"/>
              <a:t>從北二高大溪交流道開車到華神八德新院區</a:t>
            </a:r>
            <a:r>
              <a:rPr lang="en-US" altLang="zh-TW" dirty="0"/>
              <a:t>(</a:t>
            </a:r>
            <a:r>
              <a:rPr lang="zh-TW" altLang="en-US" dirty="0" smtClean="0"/>
              <a:t>走國三高速公路接國二機場快速道路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，從八德交流道下，車程約</a:t>
            </a:r>
            <a:r>
              <a:rPr lang="en-US" altLang="zh-TW" dirty="0" smtClean="0"/>
              <a:t>20-25</a:t>
            </a:r>
            <a:r>
              <a:rPr lang="zh-TW" altLang="en-US" dirty="0" smtClean="0"/>
              <a:t>分鐘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2637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/>
              <a:t>華神八德新校區</a:t>
            </a:r>
            <a:r>
              <a:rPr lang="zh-TW" altLang="en-US" sz="3200" dirty="0"/>
              <a:t>（長安街）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4000" dirty="0"/>
              <a:t> </a:t>
            </a:r>
            <a:r>
              <a:rPr lang="zh-TW" altLang="en-US" sz="4000" dirty="0" smtClean="0"/>
              <a:t>  大溪區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</a:t>
            </a:r>
            <a:r>
              <a:rPr lang="en-US" altLang="zh-TW" dirty="0" smtClean="0"/>
              <a:t>(</a:t>
            </a:r>
            <a:r>
              <a:rPr lang="zh-TW" altLang="en-US" dirty="0" smtClean="0"/>
              <a:t>鄰近國三高速公路、埔頂重劃區等</a:t>
            </a:r>
            <a:r>
              <a:rPr lang="en-US" altLang="zh-TW" dirty="0" smtClean="0"/>
              <a:t>)</a:t>
            </a:r>
          </a:p>
          <a:p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國小：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這二所國小都是仁和國中的學區</a:t>
            </a:r>
            <a:r>
              <a:rPr lang="en-US" altLang="zh-TW" sz="2400" dirty="0" smtClean="0"/>
              <a:t>)</a:t>
            </a:r>
          </a:p>
          <a:p>
            <a:pPr marL="0" indent="0">
              <a:buNone/>
            </a:pPr>
            <a:r>
              <a:rPr lang="zh-TW" altLang="en-US" dirty="0" smtClean="0"/>
              <a:t>    </a:t>
            </a:r>
            <a:r>
              <a:rPr lang="zh-TW" altLang="en-US" sz="3600" dirty="0" smtClean="0"/>
              <a:t>員</a:t>
            </a:r>
            <a:r>
              <a:rPr lang="zh-TW" altLang="en-US" sz="3600" dirty="0"/>
              <a:t>樹林國小</a:t>
            </a:r>
            <a:r>
              <a:rPr lang="zh-TW" altLang="en-US" dirty="0"/>
              <a:t>：中科院的</a:t>
            </a:r>
            <a:r>
              <a:rPr lang="zh-TW" altLang="en-US" dirty="0" smtClean="0"/>
              <a:t>眷屬子女首選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</a:t>
            </a:r>
            <a:r>
              <a:rPr lang="zh-TW" altLang="en-US" sz="3600" dirty="0" smtClean="0"/>
              <a:t>仁</a:t>
            </a:r>
            <a:r>
              <a:rPr lang="zh-TW" altLang="en-US" sz="3600" dirty="0"/>
              <a:t>和國小</a:t>
            </a:r>
            <a:r>
              <a:rPr lang="zh-TW" altLang="en-US" dirty="0"/>
              <a:t>：全新</a:t>
            </a:r>
            <a:r>
              <a:rPr lang="zh-TW" altLang="en-US" dirty="0" smtClean="0"/>
              <a:t>校舍</a:t>
            </a:r>
            <a:r>
              <a:rPr lang="zh-TW" altLang="en-US" dirty="0"/>
              <a:t>，</a:t>
            </a:r>
            <a:r>
              <a:rPr lang="zh-TW" altLang="en-US" dirty="0" smtClean="0"/>
              <a:t>創</a:t>
            </a:r>
            <a:r>
              <a:rPr lang="zh-TW" altLang="en-US" dirty="0"/>
              <a:t>校</a:t>
            </a:r>
            <a:r>
              <a:rPr lang="en-US" altLang="zh-TW" dirty="0"/>
              <a:t>10</a:t>
            </a:r>
            <a:r>
              <a:rPr lang="zh-TW" altLang="en-US" dirty="0"/>
              <a:t>年內，</a:t>
            </a:r>
            <a:r>
              <a:rPr lang="zh-TW" altLang="en-US" dirty="0" smtClean="0"/>
              <a:t>師資</a:t>
            </a:r>
            <a:r>
              <a:rPr lang="zh-TW" altLang="en-US" dirty="0"/>
              <a:t> 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年輕</a:t>
            </a:r>
            <a:r>
              <a:rPr lang="zh-TW" altLang="en-US" dirty="0"/>
              <a:t>化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9428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/>
              <a:t>華神八德新校區</a:t>
            </a:r>
            <a:r>
              <a:rPr lang="zh-TW" altLang="en-US" sz="3200" dirty="0"/>
              <a:t>（長安街）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   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國中：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</a:t>
            </a:r>
            <a:r>
              <a:rPr lang="zh-TW" altLang="en-US" sz="3600" dirty="0" smtClean="0"/>
              <a:t>仁和國中 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五分鐘可上北二高大溪交流道</a:t>
            </a:r>
            <a:r>
              <a:rPr lang="en-US" altLang="zh-TW" sz="2800" dirty="0" smtClean="0"/>
              <a:t>)</a:t>
            </a:r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桃園市規模第七大國中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每年約有</a:t>
            </a:r>
            <a:r>
              <a:rPr lang="en-US" altLang="zh-TW" dirty="0" smtClean="0"/>
              <a:t>20</a:t>
            </a:r>
            <a:r>
              <a:rPr lang="zh-TW" altLang="en-US" dirty="0" smtClean="0"/>
              <a:t>人左右可考取武陵高中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設有管樂團，為桃園市管樂比賽優等團體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田徑、棒球、射擊、跆拳道均表現優異 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9435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/>
              <a:t>華神八德新校區</a:t>
            </a:r>
            <a:r>
              <a:rPr lang="zh-TW" altLang="en-US" sz="3200" dirty="0"/>
              <a:t>（長安街）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補充：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桃園市國中</a:t>
            </a:r>
            <a:r>
              <a:rPr lang="zh-TW" altLang="en-US" dirty="0"/>
              <a:t>設立</a:t>
            </a:r>
            <a:r>
              <a:rPr lang="zh-TW" altLang="en-US" dirty="0" smtClean="0"/>
              <a:t>音樂班、</a:t>
            </a:r>
            <a:r>
              <a:rPr lang="zh-TW" altLang="en-US" dirty="0"/>
              <a:t>管樂</a:t>
            </a:r>
            <a:r>
              <a:rPr lang="zh-TW" altLang="en-US" dirty="0" smtClean="0"/>
              <a:t>班</a:t>
            </a:r>
            <a:r>
              <a:rPr lang="en-US" altLang="zh-TW" dirty="0" smtClean="0"/>
              <a:t>(</a:t>
            </a:r>
            <a:r>
              <a:rPr lang="zh-TW" altLang="en-US" dirty="0" smtClean="0"/>
              <a:t>或管樂社團</a:t>
            </a:r>
            <a:r>
              <a:rPr lang="en-US" altLang="zh-TW" dirty="0" smtClean="0"/>
              <a:t>)</a:t>
            </a:r>
          </a:p>
          <a:p>
            <a:pPr marL="0" indent="0">
              <a:buNone/>
            </a:pPr>
            <a:r>
              <a:rPr lang="zh-TW" altLang="en-US" dirty="0" smtClean="0"/>
              <a:t>     大成國中、</a:t>
            </a:r>
            <a:r>
              <a:rPr lang="zh-TW" altLang="en-US" dirty="0"/>
              <a:t>仁和國中</a:t>
            </a:r>
          </a:p>
          <a:p>
            <a:pPr marL="0" indent="0">
              <a:buNone/>
            </a:pPr>
            <a:r>
              <a:rPr lang="zh-TW" altLang="en-US" dirty="0" smtClean="0"/>
              <a:t>     中興國中、平鎮國中</a:t>
            </a:r>
            <a:r>
              <a:rPr lang="zh-TW" altLang="en-US" dirty="0"/>
              <a:t>、</a:t>
            </a:r>
            <a:r>
              <a:rPr lang="zh-TW" altLang="en-US" dirty="0" smtClean="0"/>
              <a:t>新明國中 </a:t>
            </a:r>
            <a:r>
              <a:rPr lang="en-US" altLang="zh-TW" sz="1600" dirty="0" smtClean="0"/>
              <a:t>(</a:t>
            </a:r>
            <a:r>
              <a:rPr lang="zh-TW" altLang="en-US" sz="1600" dirty="0" smtClean="0"/>
              <a:t>按筆劃</a:t>
            </a:r>
            <a:r>
              <a:rPr lang="en-US" altLang="zh-TW" sz="1600" dirty="0" smtClean="0"/>
              <a:t>)</a:t>
            </a:r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9091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桃園市公立高中升學率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前五名排序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331640" y="2060848"/>
            <a:ext cx="6768752" cy="4209331"/>
          </a:xfrm>
        </p:spPr>
        <p:txBody>
          <a:bodyPr/>
          <a:lstStyle/>
          <a:p>
            <a:r>
              <a:rPr lang="zh-TW" altLang="en-US" dirty="0" smtClean="0"/>
              <a:t>武陵高中</a:t>
            </a:r>
            <a:endParaRPr lang="en-US" altLang="zh-TW" dirty="0" smtClean="0"/>
          </a:p>
          <a:p>
            <a:r>
              <a:rPr lang="zh-TW" altLang="en-US" dirty="0"/>
              <a:t>中壢</a:t>
            </a:r>
            <a:r>
              <a:rPr lang="zh-TW" altLang="en-US" dirty="0" smtClean="0"/>
              <a:t>高中（</a:t>
            </a:r>
            <a:r>
              <a:rPr lang="zh-TW" altLang="en-US" dirty="0"/>
              <a:t>中央大學</a:t>
            </a:r>
            <a:r>
              <a:rPr lang="zh-TW" altLang="en-US" dirty="0" smtClean="0"/>
              <a:t>附屬中壢</a:t>
            </a:r>
            <a:r>
              <a:rPr lang="zh-TW" altLang="en-US" dirty="0"/>
              <a:t>高中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r>
              <a:rPr lang="zh-TW" altLang="en-US" dirty="0"/>
              <a:t>桃園</a:t>
            </a:r>
            <a:r>
              <a:rPr lang="zh-TW" altLang="en-US" dirty="0" smtClean="0"/>
              <a:t>高中</a:t>
            </a:r>
            <a:endParaRPr lang="en-US" altLang="zh-TW" dirty="0" smtClean="0"/>
          </a:p>
          <a:p>
            <a:r>
              <a:rPr lang="zh-TW" altLang="en-US" dirty="0"/>
              <a:t>內壢</a:t>
            </a:r>
            <a:r>
              <a:rPr lang="zh-TW" altLang="en-US" dirty="0" smtClean="0"/>
              <a:t>高中</a:t>
            </a:r>
            <a:endParaRPr lang="en-US" altLang="zh-TW" dirty="0" smtClean="0"/>
          </a:p>
          <a:p>
            <a:r>
              <a:rPr lang="zh-TW" altLang="en-US" dirty="0"/>
              <a:t>陽明</a:t>
            </a:r>
            <a:r>
              <a:rPr lang="zh-TW" altLang="en-US" dirty="0" smtClean="0"/>
              <a:t>高中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4600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桃園市私立高中升學績優</a:t>
            </a:r>
            <a:br>
              <a:rPr lang="zh-TW" altLang="en-US" dirty="0" smtClean="0"/>
            </a:br>
            <a:r>
              <a:rPr lang="zh-TW" altLang="en-US" dirty="0" smtClean="0"/>
              <a:t>廣為家長推薦的學校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3600" dirty="0"/>
          </a:p>
          <a:p>
            <a:r>
              <a:rPr lang="zh-TW" altLang="en-US" sz="3600" dirty="0" smtClean="0"/>
              <a:t>振聲中學 </a:t>
            </a:r>
            <a:r>
              <a:rPr lang="en-US" altLang="zh-TW" sz="3600" dirty="0" smtClean="0"/>
              <a:t>(</a:t>
            </a:r>
            <a:r>
              <a:rPr lang="zh-TW" altLang="en-US" sz="3600" dirty="0" smtClean="0"/>
              <a:t>北桃園，鄰近桃園區</a:t>
            </a:r>
            <a:r>
              <a:rPr lang="en-US" altLang="zh-TW" sz="3600" dirty="0" smtClean="0"/>
              <a:t>)</a:t>
            </a:r>
          </a:p>
          <a:p>
            <a:r>
              <a:rPr lang="zh-TW" altLang="en-US" sz="3600" dirty="0"/>
              <a:t>復旦</a:t>
            </a:r>
            <a:r>
              <a:rPr lang="zh-TW" altLang="en-US" sz="3600" dirty="0" smtClean="0"/>
              <a:t>中學 </a:t>
            </a:r>
            <a:r>
              <a:rPr lang="en-US" altLang="zh-TW" sz="3600" dirty="0" smtClean="0"/>
              <a:t>(</a:t>
            </a:r>
            <a:r>
              <a:rPr lang="zh-TW" altLang="en-US" sz="3600" dirty="0" smtClean="0"/>
              <a:t>南桃園，鄰近中壢區</a:t>
            </a:r>
            <a:r>
              <a:rPr lang="en-US" altLang="zh-TW" sz="3600" dirty="0" smtClean="0"/>
              <a:t>)</a:t>
            </a:r>
          </a:p>
          <a:p>
            <a:pPr marL="0" indent="0">
              <a:buNone/>
            </a:pPr>
            <a:endParaRPr lang="en-US" altLang="zh-TW" sz="3600" dirty="0"/>
          </a:p>
          <a:p>
            <a:pPr marL="0" indent="0">
              <a:buNone/>
            </a:pPr>
            <a:r>
              <a:rPr lang="zh-TW" altLang="en-US" sz="3600" dirty="0" smtClean="0"/>
              <a:t>以上</a:t>
            </a:r>
            <a:r>
              <a:rPr lang="zh-TW" altLang="en-US" sz="3600" dirty="0"/>
              <a:t>私立</a:t>
            </a:r>
            <a:r>
              <a:rPr lang="zh-TW" altLang="en-US" sz="3600" dirty="0" smtClean="0"/>
              <a:t>中學設有國中部及高中部，均</a:t>
            </a:r>
            <a:r>
              <a:rPr lang="zh-TW" altLang="en-US" sz="3600" dirty="0"/>
              <a:t>需報考，依成績方可錄取，競爭激烈</a:t>
            </a:r>
            <a:endParaRPr lang="en-US" altLang="zh-TW" sz="3600" dirty="0"/>
          </a:p>
          <a:p>
            <a:pPr marL="0" indent="0">
              <a:buNone/>
            </a:pP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25641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華神八德新校區</a:t>
            </a:r>
            <a:r>
              <a:rPr lang="zh-TW" altLang="en-US" sz="3600" dirty="0"/>
              <a:t>（長安街）</a:t>
            </a:r>
            <a:r>
              <a:rPr lang="zh-TW" altLang="en-US" sz="3600" dirty="0" smtClean="0"/>
              <a:t/>
            </a:r>
            <a:br>
              <a:rPr lang="zh-TW" altLang="en-US" sz="3600" dirty="0" smtClean="0"/>
            </a:b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zh-TW" altLang="en-US" dirty="0"/>
              <a:t>國小的學區以大安國小</a:t>
            </a:r>
            <a:r>
              <a:rPr lang="zh-TW" altLang="en-US" dirty="0" smtClean="0"/>
              <a:t>為主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國中</a:t>
            </a:r>
            <a:r>
              <a:rPr lang="zh-TW" altLang="en-US" dirty="0"/>
              <a:t>的</a:t>
            </a:r>
            <a:r>
              <a:rPr lang="zh-TW" altLang="en-US" dirty="0" smtClean="0"/>
              <a:t>學區</a:t>
            </a:r>
            <a:r>
              <a:rPr lang="zh-TW" altLang="en-US" dirty="0"/>
              <a:t>以大成國中</a:t>
            </a:r>
            <a:r>
              <a:rPr lang="zh-TW" altLang="en-US" dirty="0" smtClean="0"/>
              <a:t>為主</a:t>
            </a:r>
            <a:endParaRPr lang="en-US" altLang="zh-TW" dirty="0" smtClean="0"/>
          </a:p>
          <a:p>
            <a:pPr algn="ctr"/>
            <a:endParaRPr lang="en-US" altLang="zh-TW" dirty="0"/>
          </a:p>
          <a:p>
            <a:pPr marL="0" indent="0">
              <a:buNone/>
            </a:pPr>
            <a:r>
              <a:rPr lang="zh-TW" altLang="en-US" dirty="0" smtClean="0"/>
              <a:t>又因八德區跟桃園區</a:t>
            </a:r>
            <a:r>
              <a:rPr lang="en-US" altLang="zh-TW" dirty="0" smtClean="0"/>
              <a:t>(</a:t>
            </a:r>
            <a:r>
              <a:rPr lang="zh-TW" altLang="en-US" dirty="0"/>
              <a:t>升</a:t>
            </a:r>
            <a:r>
              <a:rPr lang="zh-TW" altLang="en-US" dirty="0" smtClean="0"/>
              <a:t>直轄市之前稱桃園市</a:t>
            </a:r>
            <a:r>
              <a:rPr lang="en-US" altLang="zh-TW" dirty="0" smtClean="0"/>
              <a:t>)</a:t>
            </a:r>
            <a:r>
              <a:rPr lang="zh-TW" altLang="en-US" dirty="0" smtClean="0"/>
              <a:t>交界，因此可以考慮選讀桃園區的國中、小學，都會資源更能滿足從台北搬遷到桃園的家長</a:t>
            </a:r>
            <a:endParaRPr lang="zh-TW" altLang="en-US" dirty="0"/>
          </a:p>
          <a:p>
            <a:endParaRPr lang="zh-TW" altLang="en-US" dirty="0"/>
          </a:p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2532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桃園市行政區域圖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839" y="1412776"/>
            <a:ext cx="4286250" cy="508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直線單箭頭接點 4"/>
          <p:cNvCxnSpPr/>
          <p:nvPr/>
        </p:nvCxnSpPr>
        <p:spPr>
          <a:xfrm flipV="1">
            <a:off x="4932040" y="2636912"/>
            <a:ext cx="216024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字方塊 5"/>
          <p:cNvSpPr txBox="1"/>
          <p:nvPr/>
        </p:nvSpPr>
        <p:spPr>
          <a:xfrm>
            <a:off x="7236296" y="2420888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華神八德</a:t>
            </a:r>
            <a:endParaRPr lang="en-US" altLang="zh-TW" dirty="0" smtClean="0"/>
          </a:p>
          <a:p>
            <a:r>
              <a:rPr lang="zh-TW" altLang="en-US" dirty="0" smtClean="0"/>
              <a:t>新校區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3768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華神八德新校區</a:t>
            </a:r>
            <a:r>
              <a:rPr lang="zh-TW" altLang="en-US" sz="3600" dirty="0"/>
              <a:t>（長安街）</a:t>
            </a:r>
            <a:br>
              <a:rPr lang="zh-TW" altLang="en-US" sz="3600" dirty="0"/>
            </a:b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sz="4000" dirty="0" smtClean="0"/>
          </a:p>
          <a:p>
            <a:pPr marL="0" indent="0">
              <a:buNone/>
            </a:pPr>
            <a:endParaRPr lang="en-US" altLang="zh-TW" sz="4000" dirty="0"/>
          </a:p>
          <a:p>
            <a:pPr marL="0" indent="0">
              <a:buNone/>
            </a:pPr>
            <a:r>
              <a:rPr lang="zh-TW" altLang="en-US" sz="4000" dirty="0"/>
              <a:t> </a:t>
            </a:r>
            <a:r>
              <a:rPr lang="zh-TW" altLang="en-US" sz="4000" dirty="0" smtClean="0"/>
              <a:t>                  桃園區</a:t>
            </a:r>
            <a:r>
              <a:rPr lang="zh-TW" altLang="en-US" dirty="0" smtClean="0"/>
              <a:t>中小學介紹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1583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華神八德新校區</a:t>
            </a:r>
            <a:r>
              <a:rPr lang="zh-TW" altLang="en-US" sz="3600" dirty="0"/>
              <a:t>（長安街）</a:t>
            </a:r>
            <a:br>
              <a:rPr lang="zh-TW" altLang="en-US" sz="3600" dirty="0"/>
            </a:b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桃園區</a:t>
            </a:r>
            <a:r>
              <a:rPr lang="zh-TW" altLang="en-US" dirty="0" smtClean="0"/>
              <a:t>具備都會型態，機能不輸台北</a:t>
            </a:r>
            <a:endParaRPr lang="en-US" altLang="zh-TW" dirty="0" smtClean="0"/>
          </a:p>
          <a:p>
            <a:r>
              <a:rPr lang="zh-TW" altLang="en-US" dirty="0"/>
              <a:t>從華神八德新校區到</a:t>
            </a:r>
            <a:r>
              <a:rPr lang="zh-TW" altLang="en-US" dirty="0" smtClean="0"/>
              <a:t>桃園區市中心</a:t>
            </a:r>
            <a:r>
              <a:rPr lang="zh-TW" altLang="en-US" dirty="0"/>
              <a:t>，車程約</a:t>
            </a:r>
            <a:r>
              <a:rPr lang="en-US" altLang="zh-TW" dirty="0"/>
              <a:t>30</a:t>
            </a:r>
            <a:r>
              <a:rPr lang="zh-TW" altLang="en-US" dirty="0" smtClean="0"/>
              <a:t>分鐘</a:t>
            </a:r>
            <a:endParaRPr lang="en-US" altLang="zh-TW" dirty="0" smtClean="0"/>
          </a:p>
          <a:p>
            <a:r>
              <a:rPr lang="zh-TW" altLang="en-US" dirty="0"/>
              <a:t>辦學績優國小</a:t>
            </a:r>
            <a:r>
              <a:rPr lang="zh-TW" altLang="en-US" dirty="0" smtClean="0"/>
              <a:t>：桃園國小、建國國小、成功國小、慈文國小 等</a:t>
            </a:r>
            <a:endParaRPr lang="en-US" altLang="zh-TW" dirty="0" smtClean="0"/>
          </a:p>
          <a:p>
            <a:r>
              <a:rPr lang="zh-TW" altLang="en-US" b="1" dirty="0">
                <a:solidFill>
                  <a:srgbClr val="0288A6"/>
                </a:solidFill>
                <a:latin typeface="Microsoft JhengHei"/>
              </a:rPr>
              <a:t>桃園區國中小學學區</a:t>
            </a:r>
            <a:r>
              <a:rPr lang="zh-TW" altLang="en-US" b="1" dirty="0" smtClean="0">
                <a:solidFill>
                  <a:srgbClr val="0288A6"/>
                </a:solidFill>
                <a:latin typeface="Microsoft JhengHei"/>
              </a:rPr>
              <a:t>一覽表</a:t>
            </a:r>
            <a:endParaRPr lang="en-US" altLang="zh-TW" b="1" dirty="0" smtClean="0">
              <a:solidFill>
                <a:srgbClr val="0288A6"/>
              </a:solidFill>
              <a:latin typeface="Microsoft JhengHei"/>
            </a:endParaRPr>
          </a:p>
          <a:p>
            <a:pPr marL="0" indent="0">
              <a:buNone/>
            </a:pPr>
            <a:r>
              <a:rPr lang="zh-TW" altLang="en-US" sz="1900" dirty="0" smtClean="0"/>
              <a:t>參考桃園市政府教育局網站</a:t>
            </a:r>
            <a:r>
              <a:rPr lang="en-US" altLang="zh-TW" sz="1900" dirty="0" smtClean="0"/>
              <a:t>https</a:t>
            </a:r>
            <a:r>
              <a:rPr lang="en-US" altLang="zh-TW" sz="1900" dirty="0"/>
              <a:t>://www.tycg.gov.tw/edu/home.jsp?id=43&amp;parentpath=0,41&amp;mcustomize=onemessages_view.jsp&amp;dataserno=201703130003&amp;aplistdn=ou=data,ou=cheducation5,ou=cheducation,ou=ap_root,o=tycg,c=tw&amp;toolsflag=Y</a:t>
            </a:r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23035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prstClr val="black"/>
                </a:solidFill>
              </a:rPr>
              <a:t>華神八德新校區</a:t>
            </a:r>
            <a:r>
              <a:rPr lang="zh-TW" altLang="en-US" sz="3600" dirty="0">
                <a:solidFill>
                  <a:prstClr val="black"/>
                </a:solidFill>
              </a:rPr>
              <a:t>（長安街）</a:t>
            </a:r>
            <a:br>
              <a:rPr lang="zh-TW" altLang="en-US" sz="3600" dirty="0">
                <a:solidFill>
                  <a:prstClr val="black"/>
                </a:solidFill>
              </a:rPr>
            </a:b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辦學績優</a:t>
            </a:r>
            <a:r>
              <a:rPr lang="zh-TW" altLang="en-US" dirty="0" smtClean="0"/>
              <a:t>國中：桃園國中、建國國中、文昌國中、中興國中、慈文國中、福豐國中 等</a:t>
            </a:r>
            <a:endParaRPr lang="en-US" altLang="zh-TW" b="1" dirty="0" smtClean="0">
              <a:solidFill>
                <a:srgbClr val="0288A6"/>
              </a:solidFill>
              <a:latin typeface="Microsoft JhengHei"/>
            </a:endParaRPr>
          </a:p>
          <a:p>
            <a:r>
              <a:rPr lang="zh-TW" altLang="en-US" b="1" dirty="0" smtClean="0">
                <a:solidFill>
                  <a:srgbClr val="0288A6"/>
                </a:solidFill>
                <a:latin typeface="Microsoft JhengHei"/>
              </a:rPr>
              <a:t>桃園</a:t>
            </a:r>
            <a:r>
              <a:rPr lang="zh-TW" altLang="en-US" b="1" dirty="0">
                <a:solidFill>
                  <a:srgbClr val="0288A6"/>
                </a:solidFill>
                <a:latin typeface="Microsoft JhengHei"/>
              </a:rPr>
              <a:t>區國中小學學區一覽表</a:t>
            </a:r>
            <a:endParaRPr lang="en-US" altLang="zh-TW" b="1" dirty="0">
              <a:solidFill>
                <a:srgbClr val="0288A6"/>
              </a:solidFill>
              <a:latin typeface="Microsoft JhengHei"/>
            </a:endParaRPr>
          </a:p>
          <a:p>
            <a:pPr marL="0" indent="0">
              <a:buNone/>
            </a:pPr>
            <a:r>
              <a:rPr lang="zh-TW" altLang="en-US" sz="1800" dirty="0" smtClean="0"/>
              <a:t>參考</a:t>
            </a:r>
            <a:r>
              <a:rPr lang="zh-TW" altLang="en-US" sz="1800" dirty="0"/>
              <a:t>桃園市政府教育局網站</a:t>
            </a:r>
            <a:r>
              <a:rPr lang="en-US" altLang="zh-TW" sz="1800" dirty="0"/>
              <a:t>https://www.tycg.gov.tw/edu/home.jsp?id=43&amp;parentpath=0,41&amp;mcustomize=onemessages_view.jsp&amp;dataserno=201703130003&amp;aplistdn=ou=data,ou=cheducation5,ou=cheducation,ou=ap_root,o=tycg,c=tw&amp;toolsflag=Y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887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411</TotalTime>
  <Words>1565</Words>
  <Application>Microsoft Office PowerPoint</Application>
  <PresentationFormat>如螢幕大小 (4:3)</PresentationFormat>
  <Paragraphs>180</Paragraphs>
  <Slides>29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29</vt:i4>
      </vt:variant>
    </vt:vector>
  </HeadingPairs>
  <TitlesOfParts>
    <vt:vector size="30" baseType="lpstr">
      <vt:lpstr>公正</vt:lpstr>
      <vt:lpstr>桃園在地人觀點 看大桃園市中小學教育</vt:lpstr>
      <vt:lpstr>要了解國中教育，先了解高中品質</vt:lpstr>
      <vt:lpstr>桃園市公立高中升學率 前五名排序</vt:lpstr>
      <vt:lpstr>桃園市私立高中升學績優 廣為家長推薦的學校</vt:lpstr>
      <vt:lpstr>華神八德新校區（長安街） </vt:lpstr>
      <vt:lpstr>桃園市行政區域圖</vt:lpstr>
      <vt:lpstr>華神八德新校區（長安街） </vt:lpstr>
      <vt:lpstr>華神八德新校區（長安街） </vt:lpstr>
      <vt:lpstr>華神八德新校區（長安街） </vt:lpstr>
      <vt:lpstr>華神八德新校區（長安街）</vt:lpstr>
      <vt:lpstr>華神八德新校區（長安街）</vt:lpstr>
      <vt:lpstr>大安國小</vt:lpstr>
      <vt:lpstr>大安國小</vt:lpstr>
      <vt:lpstr>鄰近優質國小 – 大忠國小</vt:lpstr>
      <vt:lpstr>大忠國小</vt:lpstr>
      <vt:lpstr>大忠國小</vt:lpstr>
      <vt:lpstr>大忠國小</vt:lpstr>
      <vt:lpstr>大忠國小</vt:lpstr>
      <vt:lpstr>大忠國小</vt:lpstr>
      <vt:lpstr>大忠國小</vt:lpstr>
      <vt:lpstr>華神八德新校區（長安街）</vt:lpstr>
      <vt:lpstr>大成國中</vt:lpstr>
      <vt:lpstr>大成國中</vt:lpstr>
      <vt:lpstr>大成國中</vt:lpstr>
      <vt:lpstr>華神八德新校區（長安街） </vt:lpstr>
      <vt:lpstr>華神八德新校區（長安街）</vt:lpstr>
      <vt:lpstr>華神八德新校區（長安街）</vt:lpstr>
      <vt:lpstr>華神八德新校區（長安街）</vt:lpstr>
      <vt:lpstr>華神八德新校區（長安街）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桃園在地人觀點 看大桃園市中小學教育</dc:title>
  <dc:creator>USERT</dc:creator>
  <cp:lastModifiedBy>USER</cp:lastModifiedBy>
  <cp:revision>35</cp:revision>
  <dcterms:created xsi:type="dcterms:W3CDTF">2019-01-08T17:30:31Z</dcterms:created>
  <dcterms:modified xsi:type="dcterms:W3CDTF">2019-01-10T02:53:44Z</dcterms:modified>
</cp:coreProperties>
</file>